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5" r:id="rId2"/>
    <p:sldId id="305" r:id="rId3"/>
    <p:sldId id="350" r:id="rId4"/>
    <p:sldId id="307" r:id="rId5"/>
    <p:sldId id="349" r:id="rId6"/>
    <p:sldId id="360" r:id="rId7"/>
    <p:sldId id="352" r:id="rId8"/>
    <p:sldId id="329" r:id="rId9"/>
    <p:sldId id="332" r:id="rId10"/>
    <p:sldId id="316" r:id="rId11"/>
    <p:sldId id="317" r:id="rId12"/>
    <p:sldId id="333" r:id="rId13"/>
    <p:sldId id="334" r:id="rId14"/>
    <p:sldId id="361" r:id="rId15"/>
    <p:sldId id="343" r:id="rId16"/>
    <p:sldId id="344" r:id="rId17"/>
    <p:sldId id="347" r:id="rId18"/>
    <p:sldId id="328" r:id="rId19"/>
    <p:sldId id="338" r:id="rId20"/>
    <p:sldId id="363" r:id="rId21"/>
    <p:sldId id="336" r:id="rId22"/>
    <p:sldId id="337" r:id="rId23"/>
    <p:sldId id="345" r:id="rId24"/>
    <p:sldId id="335" r:id="rId25"/>
    <p:sldId id="339" r:id="rId26"/>
    <p:sldId id="341" r:id="rId27"/>
    <p:sldId id="362" r:id="rId28"/>
    <p:sldId id="348" r:id="rId29"/>
  </p:sldIdLst>
  <p:sldSz cx="10080625" cy="7092950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4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8000"/>
    <a:srgbClr val="CC9900"/>
    <a:srgbClr val="9933FF"/>
    <a:srgbClr val="CC66FF"/>
    <a:srgbClr val="FFCCFF"/>
    <a:srgbClr val="99FFCC"/>
    <a:srgbClr val="FF9900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298" autoAdjust="0"/>
  </p:normalViewPr>
  <p:slideViewPr>
    <p:cSldViewPr showGuides="1">
      <p:cViewPr varScale="1">
        <p:scale>
          <a:sx n="84" d="100"/>
          <a:sy n="84" d="100"/>
        </p:scale>
        <p:origin x="-1308" y="-78"/>
      </p:cViewPr>
      <p:guideLst>
        <p:guide orient="horz" pos="2234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76" y="-114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5457732312375"/>
          <c:y val="3.2671621439268883E-2"/>
          <c:w val="0.65835996647621675"/>
          <c:h val="0.96732837856073117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A2-4190-963A-4C14EC270F7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A2-4190-963A-4C14EC270F77}"/>
              </c:ext>
            </c:extLst>
          </c:dPt>
          <c:dPt>
            <c:idx val="2"/>
            <c:bubble3D val="0"/>
            <c:spPr>
              <a:solidFill>
                <a:srgbClr val="00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A2-4190-963A-4C14EC270F7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A2-4190-963A-4C14EC270F77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A2-4190-963A-4C14EC270F77}"/>
              </c:ext>
            </c:extLst>
          </c:dPt>
          <c:dPt>
            <c:idx val="5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A2-4190-963A-4C14EC270F77}"/>
              </c:ext>
            </c:extLst>
          </c:dPt>
          <c:dPt>
            <c:idx val="6"/>
            <c:bubble3D val="0"/>
            <c:spPr>
              <a:solidFill>
                <a:schemeClr val="accent5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A2-4190-963A-4C14EC270F77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A2-4190-963A-4C14EC270F77}"/>
              </c:ext>
            </c:extLst>
          </c:dPt>
          <c:dPt>
            <c:idx val="8"/>
            <c:bubble3D val="0"/>
            <c:spPr>
              <a:solidFill>
                <a:srgbClr val="8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A2-4190-963A-4C14EC270F77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EA2-4190-963A-4C14EC270F77}"/>
              </c:ext>
            </c:extLst>
          </c:dPt>
          <c:dLbls>
            <c:numFmt formatCode="0.0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'Budget global'!$B$22:$B$31</c:f>
              <c:strCache>
                <c:ptCount val="10"/>
                <c:pt idx="0">
                  <c:v>Bâtiments</c:v>
                </c:pt>
                <c:pt idx="1">
                  <c:v>Aménagement : CTM</c:v>
                </c:pt>
                <c:pt idx="2">
                  <c:v>Voirie &amp; éclairage public</c:v>
                </c:pt>
                <c:pt idx="3">
                  <c:v>Environnement</c:v>
                </c:pt>
                <c:pt idx="4">
                  <c:v>Acquisitions foncières</c:v>
                </c:pt>
                <c:pt idx="5">
                  <c:v>Matériel, mobilier, logiciels…</c:v>
                </c:pt>
                <c:pt idx="6">
                  <c:v>Capital des emprunts</c:v>
                </c:pt>
                <c:pt idx="7">
                  <c:v>Aménagement urbain</c:v>
                </c:pt>
                <c:pt idx="8">
                  <c:v>Opérations d'ordre diverses</c:v>
                </c:pt>
                <c:pt idx="9">
                  <c:v>Déficit reporté</c:v>
                </c:pt>
              </c:strCache>
            </c:strRef>
          </c:cat>
          <c:val>
            <c:numRef>
              <c:f>'Budget global'!$D$22:$D$31</c:f>
              <c:numCache>
                <c:formatCode>#,##0_);\(#,##0\)</c:formatCode>
                <c:ptCount val="10"/>
                <c:pt idx="0">
                  <c:v>324000</c:v>
                </c:pt>
                <c:pt idx="1">
                  <c:v>1200000</c:v>
                </c:pt>
                <c:pt idx="2">
                  <c:v>617025</c:v>
                </c:pt>
                <c:pt idx="3">
                  <c:v>702371</c:v>
                </c:pt>
                <c:pt idx="4">
                  <c:v>221500</c:v>
                </c:pt>
                <c:pt idx="5">
                  <c:v>228800</c:v>
                </c:pt>
                <c:pt idx="6">
                  <c:v>655000</c:v>
                </c:pt>
                <c:pt idx="7">
                  <c:v>338900</c:v>
                </c:pt>
                <c:pt idx="8">
                  <c:v>904968</c:v>
                </c:pt>
                <c:pt idx="9">
                  <c:v>2430450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EA2-4190-963A-4C14EC270F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767016111434401E-2"/>
          <c:y val="0.10216662917135357"/>
          <c:w val="0.83579912760037822"/>
          <c:h val="0.88691713535808026"/>
        </c:manualLayout>
      </c:layout>
      <c:pie3D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DE-4438-9270-4B9ED9B00F2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DE-4438-9270-4B9ED9B00F27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DE-4438-9270-4B9ED9B00F2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DE-4438-9270-4B9ED9B00F27}"/>
              </c:ext>
            </c:extLst>
          </c:dPt>
          <c:dPt>
            <c:idx val="4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DE-4438-9270-4B9ED9B00F27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DE-4438-9270-4B9ED9B00F27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ADE-4438-9270-4B9ED9B00F27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ADE-4438-9270-4B9ED9B00F27}"/>
              </c:ext>
            </c:extLst>
          </c:dPt>
          <c:dLbls>
            <c:numFmt formatCode="0.0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'Budget global'!$B$36:$B$42</c:f>
              <c:strCache>
                <c:ptCount val="7"/>
                <c:pt idx="0">
                  <c:v>FCTVA + Taxe Amenagt</c:v>
                </c:pt>
                <c:pt idx="1">
                  <c:v>Cessions</c:v>
                </c:pt>
                <c:pt idx="2">
                  <c:v>Amortissements</c:v>
                </c:pt>
                <c:pt idx="3">
                  <c:v>Subventions &amp; autres</c:v>
                </c:pt>
                <c:pt idx="4">
                  <c:v>Emprunt</c:v>
                </c:pt>
                <c:pt idx="5">
                  <c:v>Epargne brute</c:v>
                </c:pt>
                <c:pt idx="6">
                  <c:v>Excédent de fonct. capitalisés</c:v>
                </c:pt>
              </c:strCache>
            </c:strRef>
          </c:cat>
          <c:val>
            <c:numRef>
              <c:f>'Budget global'!$D$36:$D$42</c:f>
              <c:numCache>
                <c:formatCode>#,##0_);\(#,##0\)</c:formatCode>
                <c:ptCount val="7"/>
                <c:pt idx="0">
                  <c:v>490000</c:v>
                </c:pt>
                <c:pt idx="1">
                  <c:v>582700</c:v>
                </c:pt>
                <c:pt idx="2">
                  <c:v>790000</c:v>
                </c:pt>
                <c:pt idx="3">
                  <c:v>62600</c:v>
                </c:pt>
                <c:pt idx="4">
                  <c:v>1400000</c:v>
                </c:pt>
                <c:pt idx="5">
                  <c:v>1867263.78</c:v>
                </c:pt>
                <c:pt idx="6">
                  <c:v>2905712.35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ADE-4438-9270-4B9ED9B00F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t" anchorCtr="0" compatLnSpc="1">
            <a:prstTxWarp prst="textNoShape">
              <a:avLst/>
            </a:prstTxWarp>
          </a:bodyPr>
          <a:lstStyle>
            <a:lvl1pPr defTabSz="948397">
              <a:defRPr sz="1300"/>
            </a:lvl1pPr>
          </a:lstStyle>
          <a:p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2" y="1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t" anchorCtr="0" compatLnSpc="1">
            <a:prstTxWarp prst="textNoShape">
              <a:avLst/>
            </a:prstTxWarp>
          </a:bodyPr>
          <a:lstStyle>
            <a:lvl1pPr algn="r" defTabSz="948397">
              <a:defRPr sz="1300"/>
            </a:lvl1pPr>
          </a:lstStyle>
          <a:p>
            <a:endParaRPr lang="fr-FR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568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b" anchorCtr="0" compatLnSpc="1">
            <a:prstTxWarp prst="textNoShape">
              <a:avLst/>
            </a:prstTxWarp>
          </a:bodyPr>
          <a:lstStyle>
            <a:lvl1pPr defTabSz="948397">
              <a:defRPr sz="1300"/>
            </a:lvl1pPr>
          </a:lstStyle>
          <a:p>
            <a:endParaRPr lang="fr-FR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2" y="9408568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b" anchorCtr="0" compatLnSpc="1">
            <a:prstTxWarp prst="textNoShape">
              <a:avLst/>
            </a:prstTxWarp>
          </a:bodyPr>
          <a:lstStyle>
            <a:lvl1pPr algn="r" defTabSz="948397">
              <a:defRPr sz="1300"/>
            </a:lvl1pPr>
          </a:lstStyle>
          <a:p>
            <a:fld id="{C7E78062-B365-49A2-986D-38CF0F58BD04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61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t" anchorCtr="0" compatLnSpc="1">
            <a:prstTxWarp prst="textNoShape">
              <a:avLst/>
            </a:prstTxWarp>
          </a:bodyPr>
          <a:lstStyle>
            <a:lvl1pPr defTabSz="948397">
              <a:defRPr sz="1300"/>
            </a:lvl1pPr>
          </a:lstStyle>
          <a:p>
            <a:endParaRPr lang="fr-F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02" y="1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t" anchorCtr="0" compatLnSpc="1">
            <a:prstTxWarp prst="textNoShape">
              <a:avLst/>
            </a:prstTxWarp>
          </a:bodyPr>
          <a:lstStyle>
            <a:lvl1pPr algn="r" defTabSz="948397">
              <a:defRPr sz="1300"/>
            </a:lvl1pPr>
          </a:lstStyle>
          <a:p>
            <a:endParaRPr lang="fr-FR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8825" y="744538"/>
            <a:ext cx="527843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9" y="4705081"/>
            <a:ext cx="5435923" cy="44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568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b" anchorCtr="0" compatLnSpc="1">
            <a:prstTxWarp prst="textNoShape">
              <a:avLst/>
            </a:prstTxWarp>
          </a:bodyPr>
          <a:lstStyle>
            <a:lvl1pPr defTabSz="948397">
              <a:defRPr sz="1300"/>
            </a:lvl1pPr>
          </a:lstStyle>
          <a:p>
            <a:endParaRPr lang="fr-FR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02" y="9408568"/>
            <a:ext cx="294358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70" rIns="94737" bIns="47370" numCol="1" anchor="b" anchorCtr="0" compatLnSpc="1">
            <a:prstTxWarp prst="textNoShape">
              <a:avLst/>
            </a:prstTxWarp>
          </a:bodyPr>
          <a:lstStyle>
            <a:lvl1pPr algn="r" defTabSz="948397">
              <a:defRPr sz="1300"/>
            </a:lvl1pPr>
          </a:lstStyle>
          <a:p>
            <a:fld id="{D236E03F-84D3-4E2C-BBD2-65EF9324C946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9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2B27-F801-4968-9013-0F90C7AC398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68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2B27-F801-4968-9013-0F90C7AC398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2B27-F801-4968-9013-0F90C7AC398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6E03F-84D3-4E2C-BBD2-65EF9324C946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09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6E03F-84D3-4E2C-BBD2-65EF9324C946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3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203450"/>
            <a:ext cx="8569325" cy="15208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019550"/>
            <a:ext cx="7056437" cy="1812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DA2C2-5A25-41CF-AFC3-B989E5271F25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0B1D8-A600-4F35-A87D-9B63C5C4CD64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284163"/>
            <a:ext cx="2266950" cy="605155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284163"/>
            <a:ext cx="6651625" cy="60515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C001-9952-46E0-A296-A5E124626369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84163"/>
            <a:ext cx="9070975" cy="11826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4825" y="1654175"/>
            <a:ext cx="4459288" cy="46815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654175"/>
            <a:ext cx="4459287" cy="46815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825" y="6459538"/>
            <a:ext cx="2351088" cy="492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875" y="6459538"/>
            <a:ext cx="3190875" cy="492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>
            <a:lvl1pPr>
              <a:defRPr/>
            </a:lvl1pPr>
          </a:lstStyle>
          <a:p>
            <a:fld id="{3BF5C291-C5C4-4F28-BCAA-449B119FE0C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E33CA-ABC5-4F26-9614-7A10EF6756A7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557713"/>
            <a:ext cx="8567738" cy="1408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006725"/>
            <a:ext cx="8567738" cy="1550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09E75-1704-46CF-98C1-C4294064FA7E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654175"/>
            <a:ext cx="445928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654175"/>
            <a:ext cx="44592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50D60-64F1-490F-B590-955A7E8EC475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84163"/>
            <a:ext cx="9072563" cy="11826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587500"/>
            <a:ext cx="4452938" cy="661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249488"/>
            <a:ext cx="4452938" cy="4086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587500"/>
            <a:ext cx="4456113" cy="661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249488"/>
            <a:ext cx="4456113" cy="4086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F2EAE-CEC4-46E6-A0BE-68CAD0E3C8A7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F0D94-C51A-42BB-AD27-8968EEC14B40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F608-5101-465E-8FC0-43EB14B7A291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82575"/>
            <a:ext cx="3316288" cy="1201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82575"/>
            <a:ext cx="5635625" cy="6053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484313"/>
            <a:ext cx="3316288" cy="485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8EB2B-F95C-4358-94EE-8F2046FBD695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4965700"/>
            <a:ext cx="6048375" cy="5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33413"/>
            <a:ext cx="6048375" cy="4256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551488"/>
            <a:ext cx="6048375" cy="831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AFC7-D125-4E5B-A95A-5CC53C262705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4163"/>
            <a:ext cx="90709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4" tIns="47846" rIns="95694" bIns="47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54175"/>
            <a:ext cx="90709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4" tIns="47846" rIns="95694" bIns="47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459538"/>
            <a:ext cx="23510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4" tIns="47846" rIns="95694" bIns="47846" numCol="1" anchor="t" anchorCtr="0" compatLnSpc="1">
            <a:prstTxWarp prst="textNoShape">
              <a:avLst/>
            </a:prstTxWarp>
          </a:bodyPr>
          <a:lstStyle>
            <a:lvl1pPr defTabSz="957263">
              <a:defRPr sz="1500"/>
            </a:lvl1pPr>
          </a:lstStyle>
          <a:p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459538"/>
            <a:ext cx="3190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4" tIns="47846" rIns="95694" bIns="47846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500"/>
            </a:lvl1pPr>
          </a:lstStyle>
          <a:p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459538"/>
            <a:ext cx="23510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4" tIns="47846" rIns="95694" bIns="47846" numCol="1" anchor="t" anchorCtr="0" compatLnSpc="1">
            <a:prstTxWarp prst="textNoShape">
              <a:avLst/>
            </a:prstTxWarp>
          </a:bodyPr>
          <a:lstStyle>
            <a:lvl1pPr algn="r" defTabSz="957263">
              <a:defRPr sz="1500"/>
            </a:lvl1pPr>
          </a:lstStyle>
          <a:p>
            <a:fld id="{5EEC772C-1936-4A88-8740-F7AE190272BC}" type="slidenum">
              <a:rPr lang="fr-FR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74813" indent="-238125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42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114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686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258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830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1FEC-5168-4583-B4C7-159BE0EE3D89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Budget Primitif 2022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Budget général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76016" y="4387979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Conseil municipal du 10 mars 2022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60" y="5494268"/>
            <a:ext cx="2232248" cy="117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5857" y="2394347"/>
            <a:ext cx="8241020" cy="1637975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pPr algn="ctr"/>
            <a:r>
              <a:rPr lang="fr-FR" sz="3400" b="1" dirty="0">
                <a:solidFill>
                  <a:srgbClr val="7030A0"/>
                </a:solidFill>
              </a:rPr>
              <a:t>La section de fonctionnement s’élève à</a:t>
            </a:r>
          </a:p>
          <a:p>
            <a:pPr algn="ctr"/>
            <a:endParaRPr lang="fr-FR" sz="3200" b="1" dirty="0">
              <a:solidFill>
                <a:srgbClr val="7030A0"/>
              </a:solidFill>
            </a:endParaRPr>
          </a:p>
          <a:p>
            <a:pPr algn="ctr"/>
            <a:r>
              <a:rPr lang="fr-FR" sz="3400" b="1" dirty="0">
                <a:solidFill>
                  <a:srgbClr val="7030A0"/>
                </a:solidFill>
              </a:rPr>
              <a:t>12 094 915.78€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2B905AAD-4133-F54B-BAA6-C88F08A3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5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76016" y="450131"/>
            <a:ext cx="4320479" cy="591535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Les dépenses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306115"/>
            <a:ext cx="1800200" cy="1083215"/>
          </a:xfrm>
          <a:prstGeom prst="rect">
            <a:avLst/>
          </a:prstGeom>
          <a:noFill/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2EE863-BED6-9049-B7C4-0B38C002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11</a:t>
            </a:fld>
            <a:endParaRPr lang="fr-FR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xmlns="" id="{412BC270-06A8-4C1F-8D1E-CFE72CD84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48144"/>
              </p:ext>
            </p:extLst>
          </p:nvPr>
        </p:nvGraphicFramePr>
        <p:xfrm>
          <a:off x="2067008" y="1170211"/>
          <a:ext cx="57721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5" imgW="5772069" imgH="2552786" progId="Excel.Sheet.12">
                  <p:embed/>
                </p:oleObj>
              </mc:Choice>
              <mc:Fallback>
                <p:oleObj name="Worksheet" r:id="rId5" imgW="5772069" imgH="25527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7008" y="1170211"/>
                        <a:ext cx="577215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01BCA96-BEB0-4390-B7B0-E7BB2B1BB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057" y="4122539"/>
            <a:ext cx="6354101" cy="27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20032" y="503012"/>
            <a:ext cx="4320479" cy="591535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Les recettes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F872CE4-B5B4-FA42-BCE2-9B1F6351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12</a:t>
            </a:fld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xmlns="" id="{DC361DFD-A51A-4690-9655-562E1C1C7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7784"/>
              </p:ext>
            </p:extLst>
          </p:nvPr>
        </p:nvGraphicFramePr>
        <p:xfrm>
          <a:off x="2011362" y="1242219"/>
          <a:ext cx="60579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Worksheet" r:id="rId5" imgW="6058062" imgH="2571904" progId="Excel.Sheet.12">
                  <p:embed/>
                </p:oleObj>
              </mc:Choice>
              <mc:Fallback>
                <p:oleObj name="Worksheet" r:id="rId5" imgW="6058062" imgH="25719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1362" y="1242219"/>
                        <a:ext cx="6057900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03A5938-D952-49BF-9073-DA9AEE09C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704" y="3922830"/>
            <a:ext cx="6844992" cy="30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5857" y="2728790"/>
            <a:ext cx="8241020" cy="622312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pPr algn="ctr"/>
            <a:r>
              <a:rPr lang="fr-FR" sz="3400" b="1" dirty="0">
                <a:solidFill>
                  <a:srgbClr val="7030A0"/>
                </a:solidFill>
              </a:rPr>
              <a:t>La section d’investissement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C091B665-37B1-5147-BFF6-83B515DE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65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C091B665-37B1-5147-BFF6-83B515DE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ACC0CDF-6037-4FFB-8AA3-D6CC5C712059}"/>
              </a:ext>
            </a:extLst>
          </p:cNvPr>
          <p:cNvSpPr txBox="1"/>
          <p:nvPr/>
        </p:nvSpPr>
        <p:spPr>
          <a:xfrm>
            <a:off x="2520032" y="578676"/>
            <a:ext cx="6696744" cy="591535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Les autorisations de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6289977-4ED4-46EF-A6C5-B1F6C953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0" y="2005124"/>
            <a:ext cx="8648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36056" y="666155"/>
            <a:ext cx="6552728" cy="591535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Les dépenses : 7 623 014€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583928" y="6570811"/>
            <a:ext cx="705678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mémoire restes à réaliser 2021 : 2 264 232 €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47A7E395-C26C-6F41-AA03-55FAD3EB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15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B13F1D14-C881-4AEB-97CB-E77A93BB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639324"/>
            <a:ext cx="4114800" cy="14001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91A7590-1B61-46C2-9150-A597C0E98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19" y="1639324"/>
            <a:ext cx="4114800" cy="1400175"/>
          </a:xfrm>
          <a:prstGeom prst="rect">
            <a:avLst/>
          </a:prstGeom>
        </p:spPr>
      </p:pic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xmlns="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26540"/>
              </p:ext>
            </p:extLst>
          </p:nvPr>
        </p:nvGraphicFramePr>
        <p:xfrm>
          <a:off x="647824" y="3110040"/>
          <a:ext cx="7416824" cy="346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954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48024" y="712239"/>
            <a:ext cx="6408712" cy="591535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Les recettes : 7 308 276€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257660" y="6393289"/>
            <a:ext cx="56886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mémoire restes à réaliser 2021: 1 788 970€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D24F504B-E61B-294A-A12A-1A78CA32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95EDA7B-733B-4CC5-987C-7DB399684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1683129"/>
            <a:ext cx="4114800" cy="1123950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31078"/>
              </p:ext>
            </p:extLst>
          </p:nvPr>
        </p:nvGraphicFramePr>
        <p:xfrm>
          <a:off x="1520824" y="2915278"/>
          <a:ext cx="7038976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6BBEF18-E7D5-4F5E-B3F8-45C297DD1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213" y="1770763"/>
            <a:ext cx="4191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5857" y="2322339"/>
            <a:ext cx="8241020" cy="2222751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pPr algn="ctr"/>
            <a:r>
              <a:rPr lang="fr-FR" sz="3400" b="1" dirty="0">
                <a:solidFill>
                  <a:srgbClr val="7030A0"/>
                </a:solidFill>
              </a:rPr>
              <a:t>La section d’investissement incluant les reports 2021 s’équilibre à </a:t>
            </a:r>
          </a:p>
          <a:p>
            <a:pPr algn="ctr"/>
            <a:endParaRPr lang="fr-FR" sz="3400" b="1" dirty="0">
              <a:solidFill>
                <a:srgbClr val="7030A0"/>
              </a:solidFill>
            </a:endParaRPr>
          </a:p>
          <a:p>
            <a:pPr algn="ctr"/>
            <a:r>
              <a:rPr lang="fr-FR" sz="3600" b="1" dirty="0">
                <a:solidFill>
                  <a:srgbClr val="7030A0"/>
                </a:solidFill>
              </a:rPr>
              <a:t>9 887 246€</a:t>
            </a:r>
          </a:p>
        </p:txBody>
      </p:sp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11D233E1-5064-1B4A-82FC-4A6F5D5B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58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41" y="308092"/>
            <a:ext cx="1800200" cy="108321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580612" y="51150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 parc Beaulieu : 330 000€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ACD7E06C-1079-564D-8927-A0E00826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014B601-82A6-4B5B-9DFD-7B856A268418}"/>
              </a:ext>
            </a:extLst>
          </p:cNvPr>
          <p:cNvSpPr txBox="1"/>
          <p:nvPr/>
        </p:nvSpPr>
        <p:spPr>
          <a:xfrm>
            <a:off x="7099798" y="1717239"/>
            <a:ext cx="26009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Réaménagement de la butte des jeux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28F788A-4350-48FD-B2F4-782692E6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92" y="1546338"/>
            <a:ext cx="2756036" cy="1568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D383C1-2C49-4514-918B-954790CAC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3" y="1483319"/>
            <a:ext cx="3078389" cy="259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Une image contenant porche, pont&#10;&#10;Description générée automatiquement">
            <a:extLst>
              <a:ext uri="{FF2B5EF4-FFF2-40B4-BE49-F238E27FC236}">
                <a16:creationId xmlns:a16="http://schemas.microsoft.com/office/drawing/2014/main" xmlns="" id="{98DBC39B-65FB-4FF0-A318-767EE2B60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48" y="3402459"/>
            <a:ext cx="26574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45C3DE0D-50AF-4DDE-872D-FD9FED8B7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5" y="4638342"/>
            <a:ext cx="2681133" cy="207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Une image contenant arbre, ciel, extérieur&#10;&#10;Description générée automatiquement">
            <a:extLst>
              <a:ext uri="{FF2B5EF4-FFF2-40B4-BE49-F238E27FC236}">
                <a16:creationId xmlns:a16="http://schemas.microsoft.com/office/drawing/2014/main" xmlns="" id="{BA452ABC-F7D1-4A82-A4DA-08872CA84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77" y="3744238"/>
            <a:ext cx="2007324" cy="279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62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448024" y="738163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Les travaux d’aménagement paysagers : 86 300€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76869" y="3354114"/>
            <a:ext cx="19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Aménagements du cimetière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812" y="6185510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Rénovation des aires de jeux : 20 000€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7FBF9C4-025C-AB4C-A660-BCA61E42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19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8B836D9-76FB-4257-BE06-19B6CBD5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80" y="2030443"/>
            <a:ext cx="2837740" cy="386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2FCAB11-CC0C-4F09-B9D7-32407B709F0F}"/>
              </a:ext>
            </a:extLst>
          </p:cNvPr>
          <p:cNvSpPr txBox="1"/>
          <p:nvPr/>
        </p:nvSpPr>
        <p:spPr>
          <a:xfrm>
            <a:off x="6552480" y="597757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Création d’une noue et d’un mail : 47 000€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2B31E16-0CDA-40FF-9B16-865B318D1EA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4" t="35547" r="7243" b="18986"/>
          <a:stretch/>
        </p:blipFill>
        <p:spPr bwMode="auto">
          <a:xfrm>
            <a:off x="359792" y="2804917"/>
            <a:ext cx="3845851" cy="225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55FA92E-6EFD-4260-9E8E-50B51A57B75B}"/>
              </a:ext>
            </a:extLst>
          </p:cNvPr>
          <p:cNvSpPr txBox="1"/>
          <p:nvPr/>
        </p:nvSpPr>
        <p:spPr>
          <a:xfrm>
            <a:off x="1029154" y="5224145"/>
            <a:ext cx="283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Columbarium : 19 000€</a:t>
            </a:r>
          </a:p>
        </p:txBody>
      </p:sp>
    </p:spTree>
    <p:extLst>
      <p:ext uri="{BB962C8B-B14F-4D97-AF65-F5344CB8AC3E}">
        <p14:creationId xmlns:p14="http://schemas.microsoft.com/office/powerpoint/2010/main" val="32196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B1FEC-5168-4583-B4C7-159BE0EE3D89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529706"/>
            <a:ext cx="8569325" cy="1520825"/>
          </a:xfrm>
        </p:spPr>
        <p:txBody>
          <a:bodyPr/>
          <a:lstStyle/>
          <a:p>
            <a:r>
              <a:rPr lang="fr-FR" sz="5000" b="1" dirty="0">
                <a:solidFill>
                  <a:srgbClr val="7030A0"/>
                </a:solidFill>
                <a:latin typeface="+mn-lt"/>
              </a:rPr>
              <a:t>Le contexte général</a:t>
            </a:r>
          </a:p>
        </p:txBody>
      </p:sp>
      <p:pic>
        <p:nvPicPr>
          <p:cNvPr id="5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48" y="119808"/>
            <a:ext cx="1629896" cy="980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41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448024" y="45013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Les travaux d’aménagement du Parc </a:t>
            </a:r>
            <a:r>
              <a:rPr lang="fr-FR" sz="3200" b="1" dirty="0" err="1">
                <a:solidFill>
                  <a:srgbClr val="7030A0"/>
                </a:solidFill>
              </a:rPr>
              <a:t>Gallièni</a:t>
            </a:r>
            <a:r>
              <a:rPr lang="fr-FR" sz="3200" b="1" dirty="0">
                <a:solidFill>
                  <a:srgbClr val="7030A0"/>
                </a:solidFill>
              </a:rPr>
              <a:t> : 200 000 €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7FBF9C4-025C-AB4C-A660-BCA61E42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20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A783826-7434-4E6E-892F-24AFA761135C}"/>
              </a:ext>
            </a:extLst>
          </p:cNvPr>
          <p:cNvSpPr txBox="1"/>
          <p:nvPr/>
        </p:nvSpPr>
        <p:spPr>
          <a:xfrm>
            <a:off x="4608264" y="3282106"/>
            <a:ext cx="13681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espace</a:t>
            </a:r>
          </a:p>
        </p:txBody>
      </p:sp>
      <p:pic>
        <p:nvPicPr>
          <p:cNvPr id="9" name="Image 8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xmlns="" id="{48F2CFCE-4B94-44EA-9B7A-F9587D1C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5" y="1931424"/>
            <a:ext cx="6126958" cy="460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7A801AE-1BC9-4E4C-8677-8C84C210C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59">
            <a:off x="6137083" y="5397969"/>
            <a:ext cx="3013965" cy="106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F0E7209-6BD9-4C1D-B173-585A813DE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6468">
            <a:off x="6912369" y="3060235"/>
            <a:ext cx="1937211" cy="111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Une image contenant extérieur, terrain, fauteuil, chaise&#10;&#10;Description générée automatiquement">
            <a:extLst>
              <a:ext uri="{FF2B5EF4-FFF2-40B4-BE49-F238E27FC236}">
                <a16:creationId xmlns:a16="http://schemas.microsoft.com/office/drawing/2014/main" xmlns="" id="{39906650-A35C-427E-83B8-E31E384CF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7" y="2178483"/>
            <a:ext cx="2038470" cy="10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 descr="Une image contenant texte, terrain, herbe, extérieur&#10;&#10;Description générée automatiquement">
            <a:extLst>
              <a:ext uri="{FF2B5EF4-FFF2-40B4-BE49-F238E27FC236}">
                <a16:creationId xmlns:a16="http://schemas.microsoft.com/office/drawing/2014/main" xmlns="" id="{686B7386-3F28-471A-8D98-2E275EDA8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9" y="5221793"/>
            <a:ext cx="1892472" cy="131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54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201990" y="69935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Les travaux de voirie : 310 500€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62530" y="1829996"/>
            <a:ext cx="3133966" cy="7540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/>
              <a:t>Rue Guérin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/>
              <a:t>Rue Julien </a:t>
            </a:r>
            <a:r>
              <a:rPr lang="fr-FR" b="1" dirty="0" err="1"/>
              <a:t>Vachet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C378E0A-8735-934D-B4E7-35EE8B00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21</a:t>
            </a:fld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6" y="1628306"/>
            <a:ext cx="21602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6AD79E9A-8E76-499D-B6D5-EC2227E557B2}"/>
              </a:ext>
            </a:extLst>
          </p:cNvPr>
          <p:cNvSpPr txBox="1">
            <a:spLocks/>
          </p:cNvSpPr>
          <p:nvPr/>
        </p:nvSpPr>
        <p:spPr>
          <a:xfrm>
            <a:off x="287784" y="3052607"/>
            <a:ext cx="5759022" cy="819224"/>
          </a:xfrm>
          <a:prstGeom prst="rect">
            <a:avLst/>
          </a:prstGeom>
        </p:spPr>
        <p:txBody>
          <a:bodyPr vert="horz" lIns="98133" tIns="49067" rIns="98133" bIns="490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L’éclairage public : 353 219€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219CA3E-71F2-48D7-B3F3-0B609EC852A9}"/>
              </a:ext>
            </a:extLst>
          </p:cNvPr>
          <p:cNvSpPr txBox="1"/>
          <p:nvPr/>
        </p:nvSpPr>
        <p:spPr>
          <a:xfrm>
            <a:off x="4104208" y="390651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Enfouissement des réseaux rue Pierre Semard : 330 000€</a:t>
            </a:r>
          </a:p>
        </p:txBody>
      </p:sp>
      <p:pic>
        <p:nvPicPr>
          <p:cNvPr id="8" name="Image 7" descr="Une image contenant ciel, route, extérieur, arbre&#10;&#10;Description générée automatiquement">
            <a:extLst>
              <a:ext uri="{FF2B5EF4-FFF2-40B4-BE49-F238E27FC236}">
                <a16:creationId xmlns:a16="http://schemas.microsoft.com/office/drawing/2014/main" xmlns="" id="{B6D0AE31-6480-4281-AEE3-8DAAB8A24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4899191"/>
            <a:ext cx="2677722" cy="178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Une image contenant ciel, extérieur, terrain, route&#10;&#10;Description générée automatiquement">
            <a:extLst>
              <a:ext uri="{FF2B5EF4-FFF2-40B4-BE49-F238E27FC236}">
                <a16:creationId xmlns:a16="http://schemas.microsoft.com/office/drawing/2014/main" xmlns="" id="{5753A53A-B476-4B06-9D63-CB1C5E2DC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3" y="4167729"/>
            <a:ext cx="2719375" cy="178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ACAB7C1-BFEA-4BD4-A71E-462A9686B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201" y="4552247"/>
            <a:ext cx="2753151" cy="178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97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118780" y="136918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Le Centre Technique Municipal : 1 200 000 €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2" y="1982045"/>
            <a:ext cx="4681830" cy="310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15400" y="503979"/>
            <a:ext cx="579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Les travaux de bâtiments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6A32F24E-D699-004A-B6E6-490536D7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266128-7509-4CC8-9120-53FD51B2A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94" y="2718323"/>
            <a:ext cx="4000805" cy="318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80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415400" y="45013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Les travaux de bâtiments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F41A9D33-A3DC-E749-9036-4BB04865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094260C-228D-4879-8DC8-9A1F60FB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1746275"/>
            <a:ext cx="3385701" cy="197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E1B65D0-8F94-49A9-8125-C3C1C21C1F06}"/>
              </a:ext>
            </a:extLst>
          </p:cNvPr>
          <p:cNvSpPr txBox="1"/>
          <p:nvPr/>
        </p:nvSpPr>
        <p:spPr>
          <a:xfrm>
            <a:off x="4464248" y="1261028"/>
            <a:ext cx="489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maison </a:t>
            </a:r>
            <a:r>
              <a:rPr lang="fr-FR" b="1" dirty="0" err="1"/>
              <a:t>Gallièni</a:t>
            </a:r>
            <a:r>
              <a:rPr lang="fr-FR" b="1" dirty="0"/>
              <a:t> 2</a:t>
            </a:r>
            <a:r>
              <a:rPr lang="fr-FR" b="1" baseline="30000" dirty="0"/>
              <a:t>ème</a:t>
            </a:r>
            <a:r>
              <a:rPr lang="fr-FR" b="1" dirty="0"/>
              <a:t> tranche : 51 000€</a:t>
            </a:r>
          </a:p>
        </p:txBody>
      </p:sp>
      <p:pic>
        <p:nvPicPr>
          <p:cNvPr id="17" name="Image 16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xmlns="" id="{B7EE59D0-4F6F-4AB6-AE28-1D5B18127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8" y="4209603"/>
            <a:ext cx="3411339" cy="20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Une image contenant bâtiment, extérieur, fenêtre&#10;&#10;Description générée automatiquement">
            <a:extLst>
              <a:ext uri="{FF2B5EF4-FFF2-40B4-BE49-F238E27FC236}">
                <a16:creationId xmlns:a16="http://schemas.microsoft.com/office/drawing/2014/main" xmlns="" id="{05FFDFD1-FEB2-49E6-8B81-6E5BA1702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1947773"/>
            <a:ext cx="3553813" cy="20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Une image contenant ciel, extérieur, arbre, bâtiment&#10;&#10;Description générée automatiquement">
            <a:extLst>
              <a:ext uri="{FF2B5EF4-FFF2-40B4-BE49-F238E27FC236}">
                <a16:creationId xmlns:a16="http://schemas.microsoft.com/office/drawing/2014/main" xmlns="" id="{3D79DC45-2692-4550-95A1-5A76513ED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19" y="4460824"/>
            <a:ext cx="3612430" cy="199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43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415400" y="45013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Les travaux de bâtiments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B9267FD0-B0D0-3E40-8625-3C830801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B0A239A-02FB-4DFC-AAFD-9971407A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1818283"/>
            <a:ext cx="313372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E2B782B-BB83-4CBB-8685-8BABA22ACF3D}"/>
              </a:ext>
            </a:extLst>
          </p:cNvPr>
          <p:cNvSpPr txBox="1"/>
          <p:nvPr/>
        </p:nvSpPr>
        <p:spPr>
          <a:xfrm>
            <a:off x="670462" y="4041820"/>
            <a:ext cx="313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Verrière de la Maison de Quartier du Pontet : 25 000€</a:t>
            </a:r>
          </a:p>
        </p:txBody>
      </p:sp>
      <p:pic>
        <p:nvPicPr>
          <p:cNvPr id="14" name="Image 13" descr="Une image contenant extérieur, ciel, terrain, maison&#10;&#10;Description générée automatiquement">
            <a:extLst>
              <a:ext uri="{FF2B5EF4-FFF2-40B4-BE49-F238E27FC236}">
                <a16:creationId xmlns:a16="http://schemas.microsoft.com/office/drawing/2014/main" xmlns="" id="{CC958A81-C6F3-4EB2-A99E-8D24E054B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1533346"/>
            <a:ext cx="3030980" cy="200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9EDFBB9-4C45-49F2-B9CD-8A88E77119AD}"/>
              </a:ext>
            </a:extLst>
          </p:cNvPr>
          <p:cNvSpPr txBox="1"/>
          <p:nvPr/>
        </p:nvSpPr>
        <p:spPr>
          <a:xfrm>
            <a:off x="5903392" y="3739845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Extension des réseaux sous le parking, GS Pontet : 74 000€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B5248418-7CCF-4B92-A4F0-EAAAB3535B4F}"/>
              </a:ext>
            </a:extLst>
          </p:cNvPr>
          <p:cNvSpPr txBox="1"/>
          <p:nvPr/>
        </p:nvSpPr>
        <p:spPr>
          <a:xfrm>
            <a:off x="1176986" y="5346675"/>
            <a:ext cx="303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Changement de la chaudière au Centre Sportif Léo Lagrange 70 000€</a:t>
            </a:r>
          </a:p>
        </p:txBody>
      </p:sp>
      <p:pic>
        <p:nvPicPr>
          <p:cNvPr id="3" name="Image 2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xmlns="" id="{E8213766-DE69-4BA7-B6C3-E6AB926A2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43" y="4696360"/>
            <a:ext cx="3125697" cy="200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94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450131"/>
            <a:ext cx="1800200" cy="108321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475102" y="423533"/>
            <a:ext cx="743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L’aménagement urbain : 338 900 €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18192" y="2039743"/>
            <a:ext cx="447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tx2"/>
                </a:solidFill>
              </a:rPr>
              <a:t>ZAC du triangle des Canaux : 150 000€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2ACF1692-1AD3-5441-8938-F0C058AA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B641F05-F0A4-47F3-91B0-4F8D43E7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71" y="2645334"/>
            <a:ext cx="3021795" cy="193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A6E68E0-0D20-4682-A6ED-8109D064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104" y="3133941"/>
            <a:ext cx="2938320" cy="193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45C99D6-12E1-4E7B-A951-1ABDCA69E219}"/>
              </a:ext>
            </a:extLst>
          </p:cNvPr>
          <p:cNvSpPr txBox="1"/>
          <p:nvPr/>
        </p:nvSpPr>
        <p:spPr>
          <a:xfrm>
            <a:off x="588941" y="4082269"/>
            <a:ext cx="234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Dépollution : 120 000€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F9AF5112-BEE2-4FB6-9313-F1D73730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8" y="5645274"/>
            <a:ext cx="7866283" cy="830998"/>
          </a:xfrm>
        </p:spPr>
        <p:txBody>
          <a:bodyPr>
            <a:noAutofit/>
          </a:bodyPr>
          <a:lstStyle/>
          <a:p>
            <a:pPr algn="l"/>
            <a:r>
              <a:rPr lang="fr-FR" sz="3200" b="1" kern="1200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Les acquisitions foncières : 221 500€</a:t>
            </a:r>
          </a:p>
        </p:txBody>
      </p:sp>
      <p:pic>
        <p:nvPicPr>
          <p:cNvPr id="9" name="Image 8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xmlns="" id="{41CCAD25-AB84-4E2E-A2BD-1C9E3C0F3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1" y="1603676"/>
            <a:ext cx="2723179" cy="180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58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049360" y="250369"/>
            <a:ext cx="6350706" cy="819224"/>
          </a:xfrm>
        </p:spPr>
        <p:txBody>
          <a:bodyPr>
            <a:normAutofit/>
          </a:bodyPr>
          <a:lstStyle/>
          <a:p>
            <a:pPr algn="l"/>
            <a:r>
              <a:rPr lang="fr-FR" sz="2800" b="1" kern="1200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Matériel, mobilier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6050" y="1379763"/>
            <a:ext cx="7541464" cy="20226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lIns="98133" tIns="49067" rIns="98133" bIns="49067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100" b="1" dirty="0"/>
              <a:t> Matériel voirie, esp. verts, bâtiments : 15 000 €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100" b="1" dirty="0"/>
              <a:t> Camion : 50 000 €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100" b="1" dirty="0"/>
              <a:t> Informatique, mobiliers divers bâtiments : 109 230 €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100" b="1" dirty="0"/>
              <a:t> Sports, culture, manifestations : 17 950€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100" b="1" dirty="0"/>
              <a:t> Ecoles : 28 000€</a:t>
            </a:r>
          </a:p>
        </p:txBody>
      </p:sp>
      <p:sp>
        <p:nvSpPr>
          <p:cNvPr id="4098" name="AutoShape 2" descr="Résultat de recherche d'images pour &quot;informatique à l'école&quot;"/>
          <p:cNvSpPr>
            <a:spLocks noChangeAspect="1" noChangeArrowheads="1"/>
          </p:cNvSpPr>
          <p:nvPr/>
        </p:nvSpPr>
        <p:spPr bwMode="auto">
          <a:xfrm>
            <a:off x="0" y="-149412"/>
            <a:ext cx="336021" cy="315243"/>
          </a:xfrm>
          <a:prstGeom prst="rect">
            <a:avLst/>
          </a:prstGeom>
          <a:noFill/>
        </p:spPr>
        <p:txBody>
          <a:bodyPr vert="horz" wrap="square" lIns="98133" tIns="49067" rIns="98133" bIns="49067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0" name="Picture 4" descr="https://www.riorges.fr/images/2-Actualites/billetterieMG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465">
            <a:off x="7626446" y="3451555"/>
            <a:ext cx="2026716" cy="13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807">
            <a:off x="4563662" y="4113300"/>
            <a:ext cx="2714401" cy="180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6290D0E-A0F0-B742-B89C-AAF4CB81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26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C862B08-A09D-486D-99AD-69A2B0925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10" y="132118"/>
            <a:ext cx="1804572" cy="10851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FC20513-B632-4EFD-9FD2-A6BE0E7B7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32" y="4410571"/>
            <a:ext cx="3033133" cy="14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00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36051" y="195103"/>
            <a:ext cx="6350706" cy="819224"/>
          </a:xfrm>
        </p:spPr>
        <p:txBody>
          <a:bodyPr>
            <a:normAutofit/>
          </a:bodyPr>
          <a:lstStyle/>
          <a:p>
            <a:pPr algn="l"/>
            <a:r>
              <a:rPr lang="fr-FR" sz="2800" b="1" kern="1200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Les ratios</a:t>
            </a:r>
          </a:p>
        </p:txBody>
      </p:sp>
      <p:sp>
        <p:nvSpPr>
          <p:cNvPr id="4098" name="AutoShape 2" descr="Résultat de recherche d'images pour &quot;informatique à l'école&quot;"/>
          <p:cNvSpPr>
            <a:spLocks noChangeAspect="1" noChangeArrowheads="1"/>
          </p:cNvSpPr>
          <p:nvPr/>
        </p:nvSpPr>
        <p:spPr bwMode="auto">
          <a:xfrm>
            <a:off x="0" y="-149412"/>
            <a:ext cx="336021" cy="315243"/>
          </a:xfrm>
          <a:prstGeom prst="rect">
            <a:avLst/>
          </a:prstGeom>
          <a:noFill/>
        </p:spPr>
        <p:txBody>
          <a:bodyPr vert="horz" wrap="square" lIns="98133" tIns="49067" rIns="98133" bIns="49067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6290D0E-A0F0-B742-B89C-AAF4CB81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27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563551F-FB41-4B24-A716-8180EEF37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4" y="1357065"/>
            <a:ext cx="8108719" cy="45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4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Merci de votre attention</a:t>
            </a:r>
          </a:p>
        </p:txBody>
      </p:sp>
      <p:pic>
        <p:nvPicPr>
          <p:cNvPr id="5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88" y="234107"/>
            <a:ext cx="1629896" cy="980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19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DAE-C23C-4665-84B7-2733239AD3BA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55936" y="766601"/>
            <a:ext cx="7128792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spAutoFit/>
          </a:bodyPr>
          <a:lstStyle/>
          <a:p>
            <a:pPr algn="r" defTabSz="957168">
              <a:spcBef>
                <a:spcPct val="50000"/>
              </a:spcBef>
            </a:pPr>
            <a:r>
              <a:rPr lang="fr-FR" sz="3000" b="1" dirty="0"/>
              <a:t>Orientations définies par le BM</a:t>
            </a:r>
          </a:p>
        </p:txBody>
      </p:sp>
      <p:pic>
        <p:nvPicPr>
          <p:cNvPr id="7" name="Picture 2" descr="\\Proliant071\sys\FINANCES\LOGO_RIORGES_quadriBD.jpg">
            <a:extLst>
              <a:ext uri="{FF2B5EF4-FFF2-40B4-BE49-F238E27FC236}">
                <a16:creationId xmlns:a16="http://schemas.microsoft.com/office/drawing/2014/main" xmlns="" id="{5ACB8202-4265-354B-9023-CC06CD1E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18083"/>
            <a:ext cx="1800200" cy="1083215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9B4251B-C098-104E-8116-4FB216AD23F4}"/>
              </a:ext>
            </a:extLst>
          </p:cNvPr>
          <p:cNvSpPr txBox="1"/>
          <p:nvPr/>
        </p:nvSpPr>
        <p:spPr>
          <a:xfrm>
            <a:off x="359792" y="2080099"/>
            <a:ext cx="9433048" cy="2330472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Limiter la hausse de la fiscalité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Stabiliser les charges de fonctionnement par rapport au budget réalisé de 2021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Tenir compte de la hausse des coûts de l’énergie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7030A0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Limiter l’augmentation des charges de personnel à 1 %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69F0D7-A002-264E-98FB-EFB457119460}"/>
              </a:ext>
            </a:extLst>
          </p:cNvPr>
          <p:cNvSpPr txBox="1"/>
          <p:nvPr/>
        </p:nvSpPr>
        <p:spPr>
          <a:xfrm>
            <a:off x="2880072" y="4698603"/>
            <a:ext cx="676875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Conforter le bien vivre à Riorges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7030A0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Etre au service des habitants, à tous les âges de la vie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7030A0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7030A0"/>
                </a:solidFill>
              </a:rPr>
              <a:t>Rester une ville rayonnante et attractive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3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2596-26F2-4DEF-A2C1-41C0EF856146}" type="slidenum">
              <a:rPr lang="fr-FR"/>
              <a:pPr/>
              <a:t>4</a:t>
            </a:fld>
            <a:endParaRPr lang="fr-FR" dirty="0"/>
          </a:p>
        </p:txBody>
      </p:sp>
      <p:pic>
        <p:nvPicPr>
          <p:cNvPr id="7170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162099"/>
            <a:ext cx="1800200" cy="1083215"/>
          </a:xfrm>
          <a:prstGeom prst="rect">
            <a:avLst/>
          </a:prstGeom>
          <a:noFill/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ABC2C96A-4403-314C-A154-FB0B8DDCA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00" y="500241"/>
            <a:ext cx="74168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fr-FR" sz="2600" b="1" dirty="0"/>
              <a:t>L’évolution des dotations 2013-2022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9F021AD-0AEA-4CAC-9418-2FC50765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16" y="1386235"/>
            <a:ext cx="7059940" cy="2781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ADF2A77-65BE-4424-BEB6-727B12C8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30" y="4770611"/>
            <a:ext cx="7524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DAE-C23C-4665-84B7-2733239AD3BA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36050" y="1458243"/>
            <a:ext cx="928478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699" tIns="51348" rIns="102699" bIns="51348" numCol="1" anchor="t" anchorCtr="0" compatLnSpc="1">
            <a:prstTxWarp prst="textNoShape">
              <a:avLst/>
            </a:prstTxWarp>
          </a:bodyPr>
          <a:lstStyle/>
          <a:p>
            <a:pPr defTabSz="1027335">
              <a:tabLst>
                <a:tab pos="0" algn="l"/>
              </a:tabLst>
              <a:defRPr/>
            </a:pPr>
            <a:r>
              <a:rPr lang="fr-FR" sz="2600" b="1" kern="0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Les taux 2021</a:t>
            </a:r>
          </a:p>
          <a:p>
            <a:pPr marL="342900" indent="-342900" defTabSz="1027335">
              <a:spcBef>
                <a:spcPts val="644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latin typeface="Arial"/>
                <a:cs typeface="Arial"/>
              </a:rPr>
              <a:t>Taxe habitation </a:t>
            </a:r>
            <a:r>
              <a:rPr lang="fr-FR" sz="2000" kern="0" dirty="0">
                <a:latin typeface="Arial"/>
                <a:cs typeface="Arial"/>
              </a:rPr>
              <a:t>: 11,41 % uniquement pour les résidences secondaires</a:t>
            </a:r>
          </a:p>
          <a:p>
            <a:pPr marL="342900" indent="-342900" defTabSz="102733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latin typeface="Arial"/>
                <a:cs typeface="Arial"/>
              </a:rPr>
              <a:t>Taxe foncière sur les propriétés bâties </a:t>
            </a:r>
            <a:r>
              <a:rPr lang="fr-FR" sz="2000" kern="0" dirty="0">
                <a:latin typeface="Arial"/>
                <a:cs typeface="Arial"/>
              </a:rPr>
              <a:t>: </a:t>
            </a:r>
          </a:p>
          <a:p>
            <a:pPr algn="ctr" defTabSz="1027335">
              <a:spcBef>
                <a:spcPct val="20000"/>
              </a:spcBef>
              <a:tabLst>
                <a:tab pos="0" algn="l"/>
              </a:tabLst>
              <a:defRPr/>
            </a:pPr>
            <a:r>
              <a:rPr lang="fr-FR" sz="2000" kern="0" dirty="0">
                <a:latin typeface="Arial"/>
                <a:cs typeface="Arial"/>
              </a:rPr>
              <a:t>taux communal 2020 : 27,84 % + taux départemental : 15,30% = </a:t>
            </a:r>
            <a:r>
              <a:rPr lang="fr-FR" sz="2000" b="1" kern="0" dirty="0">
                <a:latin typeface="Arial"/>
                <a:cs typeface="Arial"/>
              </a:rPr>
              <a:t>43,14% </a:t>
            </a:r>
          </a:p>
          <a:p>
            <a:pPr marL="342900" indent="-342900" defTabSz="102733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solidFill>
                  <a:srgbClr val="000000"/>
                </a:solidFill>
                <a:latin typeface="Arial"/>
                <a:cs typeface="Arial"/>
              </a:rPr>
              <a:t>Taxe foncière sur les propriétés non bâties </a:t>
            </a:r>
            <a:r>
              <a:rPr lang="fr-FR" sz="2000" kern="0" dirty="0">
                <a:solidFill>
                  <a:srgbClr val="000000"/>
                </a:solidFill>
                <a:latin typeface="Arial"/>
                <a:cs typeface="Arial"/>
              </a:rPr>
              <a:t>: 67,26 %</a:t>
            </a:r>
            <a:endParaRPr lang="fr-FR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1027335">
              <a:spcBef>
                <a:spcPct val="20000"/>
              </a:spcBef>
              <a:buFontTx/>
              <a:buChar char="•"/>
              <a:tabLst>
                <a:tab pos="0" algn="l"/>
              </a:tabLst>
              <a:defRPr/>
            </a:pPr>
            <a:endParaRPr lang="fr-FR" sz="2100" i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36256" y="448789"/>
            <a:ext cx="4119207" cy="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spAutoFit/>
          </a:bodyPr>
          <a:lstStyle/>
          <a:p>
            <a:pPr algn="r" defTabSz="957168">
              <a:spcBef>
                <a:spcPct val="50000"/>
              </a:spcBef>
            </a:pPr>
            <a:r>
              <a:rPr lang="fr-FR" sz="3000" b="1" dirty="0"/>
              <a:t>La fiscalité à Riorges</a:t>
            </a:r>
          </a:p>
        </p:txBody>
      </p:sp>
      <p:pic>
        <p:nvPicPr>
          <p:cNvPr id="7" name="Picture 2" descr="\\Proliant071\sys\FINANCES\LOGO_RIORGES_quadriBD.jpg">
            <a:extLst>
              <a:ext uri="{FF2B5EF4-FFF2-40B4-BE49-F238E27FC236}">
                <a16:creationId xmlns:a16="http://schemas.microsoft.com/office/drawing/2014/main" xmlns="" id="{5ACB8202-4265-354B-9023-CC06CD1E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18083"/>
            <a:ext cx="1800200" cy="1083215"/>
          </a:xfrm>
          <a:prstGeom prst="rect">
            <a:avLst/>
          </a:prstGeom>
          <a:noFill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0A6862E-9D45-4D45-96F1-9D5976FD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834507"/>
            <a:ext cx="92847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699" tIns="51348" rIns="102699" bIns="51348" numCol="1" anchor="t" anchorCtr="0" compatLnSpc="1">
            <a:prstTxWarp prst="textNoShape">
              <a:avLst/>
            </a:prstTxWarp>
          </a:bodyPr>
          <a:lstStyle/>
          <a:p>
            <a:pPr defTabSz="1027335">
              <a:tabLst>
                <a:tab pos="0" algn="l"/>
              </a:tabLst>
              <a:defRPr/>
            </a:pPr>
            <a:r>
              <a:rPr lang="fr-FR" sz="2600" b="1" kern="0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Contexte et taux 2022 </a:t>
            </a:r>
          </a:p>
          <a:p>
            <a:pPr marL="342900" indent="-342900" defTabSz="1027335">
              <a:spcBef>
                <a:spcPts val="644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latin typeface="Arial"/>
                <a:cs typeface="Arial"/>
              </a:rPr>
              <a:t>Revalorisation des bases </a:t>
            </a:r>
            <a:r>
              <a:rPr lang="fr-FR" sz="2000" kern="0" dirty="0">
                <a:latin typeface="Arial"/>
                <a:cs typeface="Arial"/>
              </a:rPr>
              <a:t>: 3,4 % ce qui nous semble important</a:t>
            </a:r>
          </a:p>
          <a:p>
            <a:pPr marL="342900" indent="-342900" defTabSz="102733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latin typeface="Arial"/>
                <a:cs typeface="Arial"/>
              </a:rPr>
              <a:t>Décision : limitation de la hausse pour les habitants à 2 %</a:t>
            </a:r>
            <a:endParaRPr lang="fr-FR" sz="2000" kern="0" dirty="0">
              <a:latin typeface="Arial"/>
              <a:cs typeface="Arial"/>
            </a:endParaRPr>
          </a:p>
          <a:p>
            <a:pPr algn="ctr" defTabSz="1027335">
              <a:spcBef>
                <a:spcPct val="20000"/>
              </a:spcBef>
              <a:tabLst>
                <a:tab pos="0" algn="l"/>
              </a:tabLst>
              <a:defRPr/>
            </a:pPr>
            <a:r>
              <a:rPr lang="fr-FR" sz="2000" kern="0" dirty="0">
                <a:latin typeface="Arial"/>
                <a:cs typeface="Arial"/>
              </a:rPr>
              <a:t>Taux de la taxe foncière sur les propriétés bâties = </a:t>
            </a:r>
            <a:r>
              <a:rPr lang="fr-FR" sz="2000" b="1" kern="0" dirty="0">
                <a:latin typeface="Arial"/>
                <a:cs typeface="Arial"/>
              </a:rPr>
              <a:t>42,55 % </a:t>
            </a:r>
          </a:p>
          <a:p>
            <a:pPr marL="342900" indent="-342900" defTabSz="102733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solidFill>
                  <a:srgbClr val="000000"/>
                </a:solidFill>
                <a:latin typeface="Arial"/>
                <a:cs typeface="Arial"/>
              </a:rPr>
              <a:t>Taxe foncière sur les propriétés non bâties </a:t>
            </a:r>
            <a:r>
              <a:rPr lang="fr-FR" sz="2000" kern="0" dirty="0">
                <a:solidFill>
                  <a:srgbClr val="000000"/>
                </a:solidFill>
                <a:latin typeface="Arial"/>
                <a:cs typeface="Arial"/>
              </a:rPr>
              <a:t>: 67,26 %</a:t>
            </a:r>
          </a:p>
          <a:p>
            <a:pPr marL="342900" indent="-342900" defTabSz="102733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b="1" kern="0" dirty="0">
                <a:latin typeface="Arial"/>
                <a:cs typeface="Arial"/>
              </a:rPr>
              <a:t>Taxe habitation </a:t>
            </a:r>
            <a:r>
              <a:rPr lang="fr-FR" sz="2000" kern="0" dirty="0">
                <a:latin typeface="Arial"/>
                <a:cs typeface="Arial"/>
              </a:rPr>
              <a:t>:</a:t>
            </a:r>
            <a:r>
              <a:rPr lang="fr-FR" sz="2400" kern="0" dirty="0">
                <a:latin typeface="Arial"/>
                <a:cs typeface="Arial"/>
              </a:rPr>
              <a:t> </a:t>
            </a:r>
            <a:r>
              <a:rPr lang="fr-FR" sz="2000" kern="0" dirty="0">
                <a:latin typeface="Arial"/>
                <a:cs typeface="Arial"/>
              </a:rPr>
              <a:t>11,41 % uniquement pour les résidences secondaires</a:t>
            </a:r>
          </a:p>
          <a:p>
            <a:pPr algn="ctr" defTabSz="1027335">
              <a:spcBef>
                <a:spcPct val="20000"/>
              </a:spcBef>
              <a:tabLst>
                <a:tab pos="0" algn="l"/>
              </a:tabLst>
              <a:defRPr/>
            </a:pPr>
            <a:r>
              <a:rPr lang="fr-FR" sz="2400" b="1" kern="0" dirty="0">
                <a:latin typeface="Arial"/>
                <a:cs typeface="Arial"/>
              </a:rPr>
              <a:t>Produit estimé : 6 457 000 €</a:t>
            </a:r>
          </a:p>
          <a:p>
            <a:pPr defTabSz="1027335">
              <a:spcBef>
                <a:spcPct val="20000"/>
              </a:spcBef>
              <a:buFontTx/>
              <a:buChar char="•"/>
              <a:tabLst>
                <a:tab pos="0" algn="l"/>
              </a:tabLst>
              <a:defRPr/>
            </a:pPr>
            <a:endParaRPr lang="fr-FR" sz="2100" i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90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roliant071\sys\FINANCES\LOGO_RIORGES_quadriBD.jpg">
            <a:extLst>
              <a:ext uri="{FF2B5EF4-FFF2-40B4-BE49-F238E27FC236}">
                <a16:creationId xmlns:a16="http://schemas.microsoft.com/office/drawing/2014/main" xmlns="" id="{15325E7E-FDB0-0947-BE12-19B2E4A0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48" y="119808"/>
            <a:ext cx="1800200" cy="1083215"/>
          </a:xfrm>
          <a:prstGeom prst="rect">
            <a:avLst/>
          </a:prstGeom>
          <a:noFill/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36F575E8-0894-5B44-916F-63D8E56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CC2D7-F602-C24C-8020-C11BCDF2E807}"/>
              </a:ext>
            </a:extLst>
          </p:cNvPr>
          <p:cNvSpPr txBox="1"/>
          <p:nvPr/>
        </p:nvSpPr>
        <p:spPr>
          <a:xfrm>
            <a:off x="2088999" y="301097"/>
            <a:ext cx="7631833" cy="653090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+mn-lt"/>
              </a:rPr>
              <a:t>Le Budget Primitif 2022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AB9BC05B-AB44-7848-AE85-7CF1EF6FD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195" y="924580"/>
            <a:ext cx="2016225" cy="4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spAutoFit/>
          </a:bodyPr>
          <a:lstStyle/>
          <a:p>
            <a:pPr algn="ctr" defTabSz="957168">
              <a:spcBef>
                <a:spcPct val="50000"/>
              </a:spcBef>
            </a:pPr>
            <a:r>
              <a:rPr lang="fr-FR" sz="2600" b="1" dirty="0"/>
              <a:t>La dette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2719879-7C0B-4485-875A-BAE230520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31" y="1707010"/>
            <a:ext cx="6645695" cy="12634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7B6973F-2B4B-4E71-8C72-94C4D2FBCFF5}"/>
              </a:ext>
            </a:extLst>
          </p:cNvPr>
          <p:cNvSpPr txBox="1"/>
          <p:nvPr/>
        </p:nvSpPr>
        <p:spPr>
          <a:xfrm>
            <a:off x="935856" y="3546475"/>
            <a:ext cx="8208912" cy="25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2022 aucun prêt n’arrive à échéance. 2 </a:t>
            </a:r>
            <a:r>
              <a:rPr lang="fr-FR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prêts structurés et compactés ont une grosse partie de leur encours qui est arrivé à échéance en 2021, ce qui porte l’annuité de ces deux prêts de 420 941€ à 66 838€. Ceci explique les écarts sur les annuités entre 2021 et 2022. L’annuité sera de 727 000€ en 2021 alors qu’elle était de 1 048 500€.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Pour mémoire l’emprunt de 2021 n’est pas intégré dans le CRD car il a été encaissé pour partie en 2022. Celui-ci étant remboursé annuellement, la première échéance sera en 2023.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6802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2596-26F2-4DEF-A2C1-41C0EF856146}" type="slidenum">
              <a:rPr lang="fr-FR"/>
              <a:pPr/>
              <a:t>7</a:t>
            </a:fld>
            <a:endParaRPr lang="fr-FR" dirty="0"/>
          </a:p>
        </p:txBody>
      </p:sp>
      <p:pic>
        <p:nvPicPr>
          <p:cNvPr id="7170" name="Picture 2" descr="\\Proliant071\sys\FINANCES\LOGO_RIORGES_quadr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162099"/>
            <a:ext cx="1800200" cy="1083215"/>
          </a:xfrm>
          <a:prstGeom prst="rect">
            <a:avLst/>
          </a:prstGeom>
          <a:noFill/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ABC2C96A-4403-314C-A154-FB0B8DDCA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024" y="500241"/>
            <a:ext cx="6984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fr-FR" sz="2600" b="1" dirty="0"/>
              <a:t>Une dette maîtrisée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4C1E73-0E4F-F549-BE2B-E4E41A2C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320" y="3993468"/>
            <a:ext cx="108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B55A8C-6C1F-9944-93AE-860F2B806781}"/>
              </a:ext>
            </a:extLst>
          </p:cNvPr>
          <p:cNvSpPr/>
          <p:nvPr/>
        </p:nvSpPr>
        <p:spPr>
          <a:xfrm>
            <a:off x="215776" y="2174078"/>
            <a:ext cx="3959738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rgbClr val="7030A0"/>
                </a:solidFill>
              </a:rPr>
              <a:t>Encours de la dette en euros/habitants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A31F1B-746B-0842-83C8-7F30F42B5E54}"/>
              </a:ext>
            </a:extLst>
          </p:cNvPr>
          <p:cNvSpPr/>
          <p:nvPr/>
        </p:nvSpPr>
        <p:spPr>
          <a:xfrm>
            <a:off x="2448024" y="5666757"/>
            <a:ext cx="684076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rgbClr val="7030A0"/>
                </a:solidFill>
              </a:rPr>
              <a:t>Pour rappel le taux maximum à ne pas dépasser est de 12 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69F107A-D718-4A8C-86AC-0C98CE096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40" y="1245314"/>
            <a:ext cx="5040059" cy="24451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DB1793D-B3CD-4B8F-9542-4611F450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64" y="4450668"/>
            <a:ext cx="6624235" cy="8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5435" y="716427"/>
            <a:ext cx="6191938" cy="868534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r>
              <a:rPr lang="fr-FR" sz="5000" b="1" dirty="0">
                <a:solidFill>
                  <a:srgbClr val="7030A0"/>
                </a:solidFill>
                <a:latin typeface="+mn-lt"/>
              </a:rPr>
              <a:t>Le budget 2022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2970" y="2131451"/>
            <a:ext cx="6271322" cy="2002177"/>
          </a:xfrm>
          <a:prstGeom prst="rect">
            <a:avLst/>
          </a:prstGeom>
          <a:noFill/>
        </p:spPr>
        <p:txBody>
          <a:bodyPr wrap="square" lIns="98133" tIns="49067" rIns="98133" bIns="49067" rtlCol="0">
            <a:spAutoFit/>
          </a:bodyPr>
          <a:lstStyle/>
          <a:p>
            <a:pPr>
              <a:spcBef>
                <a:spcPts val="1288"/>
              </a:spcBef>
              <a:buFont typeface="Arial" pitchFamily="34" charset="0"/>
              <a:buChar char="•"/>
            </a:pPr>
            <a:r>
              <a:rPr lang="fr-FR" sz="3400" dirty="0"/>
              <a:t> le fonctionnement</a:t>
            </a:r>
          </a:p>
          <a:p>
            <a:pPr>
              <a:spcBef>
                <a:spcPts val="1288"/>
              </a:spcBef>
              <a:buFont typeface="Arial" pitchFamily="34" charset="0"/>
              <a:buChar char="•"/>
            </a:pPr>
            <a:r>
              <a:rPr lang="fr-FR" sz="3400" dirty="0"/>
              <a:t> l’investissement</a:t>
            </a:r>
          </a:p>
          <a:p>
            <a:pPr>
              <a:spcBef>
                <a:spcPts val="1288"/>
              </a:spcBef>
              <a:buFont typeface="Arial" pitchFamily="34" charset="0"/>
              <a:buChar char="•"/>
            </a:pPr>
            <a:r>
              <a:rPr lang="fr-FR" sz="3400" dirty="0"/>
              <a:t> quelques projets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83ACD53E-830D-7041-957D-075FEFDE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84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1201" y="1602259"/>
            <a:ext cx="9129139" cy="3730856"/>
          </a:xfrm>
          <a:prstGeom prst="rect">
            <a:avLst/>
          </a:prstGeom>
          <a:gradFill>
            <a:gsLst>
              <a:gs pos="0">
                <a:srgbClr val="8488C4">
                  <a:alpha val="6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lIns="98133" tIns="49067" rIns="98133" bIns="49067" rtlCol="0">
            <a:spAutoFit/>
          </a:bodyPr>
          <a:lstStyle/>
          <a:p>
            <a:endParaRPr lang="fr-FR" sz="2400" b="1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Ce budget 2022 est élaboré avec :</a:t>
            </a:r>
          </a:p>
          <a:p>
            <a:pPr marL="825200" lvl="1" indent="-368000">
              <a:lnSpc>
                <a:spcPct val="150000"/>
              </a:lnSpc>
              <a:spcBef>
                <a:spcPts val="644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la reprise du résultat de 2021</a:t>
            </a:r>
          </a:p>
          <a:p>
            <a:pPr marL="825200" lvl="1" indent="-368000">
              <a:lnSpc>
                <a:spcPct val="150000"/>
              </a:lnSpc>
              <a:spcBef>
                <a:spcPts val="644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les reports de crédits d’investissement 2021</a:t>
            </a:r>
          </a:p>
          <a:p>
            <a:pPr marL="825200" lvl="1" indent="-368000">
              <a:lnSpc>
                <a:spcPct val="150000"/>
              </a:lnSpc>
              <a:spcBef>
                <a:spcPts val="644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un produit fiscal et des dotations estimées</a:t>
            </a:r>
          </a:p>
          <a:p>
            <a:pPr marL="825200" lvl="1" indent="-368000">
              <a:lnSpc>
                <a:spcPct val="150000"/>
              </a:lnSpc>
              <a:spcBef>
                <a:spcPts val="644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les subventions notifiées</a:t>
            </a: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741A623-E048-1B42-879E-9CB53553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713" y="6459538"/>
            <a:ext cx="2351087" cy="492125"/>
          </a:xfrm>
        </p:spPr>
        <p:txBody>
          <a:bodyPr/>
          <a:lstStyle/>
          <a:p>
            <a:fld id="{EC2B1FEC-5168-4583-B4C7-159BE0EE3D89}" type="slidenum">
              <a:rPr lang="fr-FR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94580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20934</TotalTime>
  <Words>600</Words>
  <Application>Microsoft Office PowerPoint</Application>
  <PresentationFormat>Personnalisé</PresentationFormat>
  <Paragraphs>127</Paragraphs>
  <Slides>28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Worksheet</vt:lpstr>
      <vt:lpstr>Budget Primitif 2022 Budget général</vt:lpstr>
      <vt:lpstr>Le contexte général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acquisitions foncières : 221 500€</vt:lpstr>
      <vt:lpstr>Matériel, mobilier</vt:lpstr>
      <vt:lpstr>Les ratios</vt:lpstr>
      <vt:lpstr>Merci de votre attention</vt:lpstr>
    </vt:vector>
  </TitlesOfParts>
  <Company>Ville de RIORGES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SYLAUD</dc:creator>
  <cp:lastModifiedBy>SANCHEZ Sarah</cp:lastModifiedBy>
  <cp:revision>1500</cp:revision>
  <cp:lastPrinted>2022-03-04T10:56:04Z</cp:lastPrinted>
  <dcterms:created xsi:type="dcterms:W3CDTF">2008-10-23T14:17:13Z</dcterms:created>
  <dcterms:modified xsi:type="dcterms:W3CDTF">2022-03-09T09:43:04Z</dcterms:modified>
</cp:coreProperties>
</file>